
<file path=[Content_Types].xml><?xml version="1.0" encoding="utf-8"?>
<Types xmlns="http://schemas.openxmlformats.org/package/2006/content-types">
  <Default Extension="png" ContentType="image/png"/>
  <Default Extension="jpeg" ContentType="image/jpeg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1"/>
  </p:notesMasterIdLst>
  <p:sldIdLst>
    <p:sldId id="260" r:id="rId4"/>
    <p:sldId id="297" r:id="rId5"/>
    <p:sldId id="293" r:id="rId6"/>
    <p:sldId id="279" r:id="rId7"/>
    <p:sldId id="292" r:id="rId8"/>
    <p:sldId id="286" r:id="rId9"/>
    <p:sldId id="300" r:id="rId10"/>
    <p:sldId id="298" r:id="rId11"/>
    <p:sldId id="301" r:id="rId12"/>
    <p:sldId id="302" r:id="rId13"/>
    <p:sldId id="303" r:id="rId14"/>
    <p:sldId id="291" r:id="rId15"/>
    <p:sldId id="299" r:id="rId16"/>
    <p:sldId id="295" r:id="rId17"/>
    <p:sldId id="275" r:id="rId18"/>
    <p:sldId id="288" r:id="rId19"/>
    <p:sldId id="304" r:id="rId20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377B"/>
    <a:srgbClr val="0174AB"/>
    <a:srgbClr val="92D14F"/>
    <a:srgbClr val="666666"/>
    <a:srgbClr val="BFC0C0"/>
    <a:srgbClr val="9F9D9A"/>
    <a:srgbClr val="000000"/>
    <a:srgbClr val="083F80"/>
    <a:srgbClr val="1F497D"/>
    <a:srgbClr val="967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8" autoAdjust="0"/>
    <p:restoredTop sz="94660" autoAdjust="0"/>
  </p:normalViewPr>
  <p:slideViewPr>
    <p:cSldViewPr snapToGrid="0" showGuides="1">
      <p:cViewPr varScale="1">
        <p:scale>
          <a:sx n="67" d="100"/>
          <a:sy n="67" d="100"/>
        </p:scale>
        <p:origin x="-1445" y="-91"/>
      </p:cViewPr>
      <p:guideLst>
        <p:guide orient="horz" pos="255"/>
        <p:guide orient="horz" pos="1139"/>
        <p:guide orient="horz" pos="2319"/>
        <p:guide orient="horz" pos="3226"/>
        <p:guide pos="512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7A06-B06E-4BA1-8343-1CCBE8492F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A2CBA-E486-4DC8-8696-C7854B0A28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2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5147712" y="407155"/>
            <a:ext cx="1042987" cy="1042986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20790" y="688489"/>
            <a:ext cx="2662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大连海事大学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5501" y="2907061"/>
            <a:ext cx="899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基于视频的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条码识别技术研究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赵宇晴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2271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胡英副教授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60" y="4614054"/>
            <a:ext cx="2999740" cy="224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1135949" y="1583789"/>
            <a:ext cx="1381561" cy="1381561"/>
          </a:xfrm>
          <a:prstGeom prst="ellipse">
            <a:avLst/>
          </a:prstGeom>
          <a:solidFill>
            <a:srgbClr val="0174AB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</a:t>
            </a:r>
            <a:endParaRPr lang="zh-HK" altLang="en-US" sz="24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-11946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339110" y="88266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prstClr val="white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1310539" y="87610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56839" y="1059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算法介绍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角度识别</a:t>
            </a:r>
            <a:endParaRPr lang="zh-HK" altLang="en-US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03317" y="1059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</a:t>
            </a:r>
            <a:r>
              <a:rPr lang="zh-CN" altLang="en-US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</a:t>
            </a:r>
            <a:endParaRPr lang="zh-HK" altLang="en-US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48600" y="8196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算法总结</a:t>
            </a:r>
            <a:endParaRPr lang="zh-HK" altLang="en-US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345" y="1184110"/>
            <a:ext cx="5767434" cy="2278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124" y="3293764"/>
            <a:ext cx="792163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左大括号 3"/>
          <p:cNvSpPr/>
          <p:nvPr/>
        </p:nvSpPr>
        <p:spPr>
          <a:xfrm rot="16200000">
            <a:off x="5247339" y="2148836"/>
            <a:ext cx="619008" cy="3154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48640" y="4062672"/>
            <a:ext cx="301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95</a:t>
            </a:r>
            <a:r>
              <a:rPr lang="zh-CN" altLang="en-US" b="1" dirty="0" smtClean="0">
                <a:solidFill>
                  <a:srgbClr val="C00000"/>
                </a:solidFill>
              </a:rPr>
              <a:t>个模块 ，</a:t>
            </a:r>
            <a:r>
              <a:rPr lang="en-US" altLang="zh-CN" b="1" dirty="0" smtClean="0">
                <a:solidFill>
                  <a:srgbClr val="C00000"/>
                </a:solidFill>
              </a:rPr>
              <a:t>59</a:t>
            </a:r>
            <a:r>
              <a:rPr lang="zh-CN" altLang="en-US" b="1" dirty="0" smtClean="0">
                <a:solidFill>
                  <a:srgbClr val="C00000"/>
                </a:solidFill>
              </a:rPr>
              <a:t>个条或者</a:t>
            </a:r>
            <a:r>
              <a:rPr lang="zh-CN" altLang="en-US" b="1" dirty="0">
                <a:solidFill>
                  <a:srgbClr val="C00000"/>
                </a:solidFill>
              </a:rPr>
              <a:t>空，每个条或空包含了</a:t>
            </a:r>
            <a:r>
              <a:rPr lang="en-US" altLang="zh-CN" b="1" dirty="0">
                <a:solidFill>
                  <a:srgbClr val="C00000"/>
                </a:solidFill>
              </a:rPr>
              <a:t>1~4</a:t>
            </a:r>
            <a:r>
              <a:rPr lang="zh-CN" altLang="en-US" b="1" dirty="0">
                <a:solidFill>
                  <a:srgbClr val="C00000"/>
                </a:solidFill>
              </a:rPr>
              <a:t>个模块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1464923" y="3767891"/>
            <a:ext cx="519953" cy="423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35949" y="4213701"/>
            <a:ext cx="1687261" cy="5411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50823" y="4305624"/>
            <a:ext cx="156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模块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宽度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右箭头 34"/>
          <p:cNvSpPr/>
          <p:nvPr/>
        </p:nvSpPr>
        <p:spPr>
          <a:xfrm rot="5400000">
            <a:off x="1705592" y="4770593"/>
            <a:ext cx="462245" cy="430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95119" y="5146806"/>
            <a:ext cx="1799392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条和空所含的模块个数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69577" y="3178550"/>
            <a:ext cx="1687261" cy="5411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152085" y="3293764"/>
            <a:ext cx="156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条和空宽度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194511" y="5246531"/>
            <a:ext cx="543099" cy="411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737609" y="5139898"/>
            <a:ext cx="1405891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159520" y="5256810"/>
            <a:ext cx="537773" cy="426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681272" y="5127990"/>
            <a:ext cx="158488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826717" y="5278397"/>
            <a:ext cx="156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en-US" altLang="zh-CN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0~9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”字符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49540" y="5139898"/>
            <a:ext cx="971550" cy="6344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98130" y="527839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校验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7266160" y="5261139"/>
            <a:ext cx="483380" cy="397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472124" y="4543127"/>
            <a:ext cx="138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4</a:t>
            </a:r>
            <a:r>
              <a:rPr lang="zh-CN" altLang="en-US" b="1" dirty="0" smtClean="0">
                <a:solidFill>
                  <a:srgbClr val="FF0000"/>
                </a:solidFill>
              </a:rPr>
              <a:t>个模块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55924" y="5312656"/>
            <a:ext cx="156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en-US" altLang="zh-CN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0-1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”序列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561183"/>
            <a:ext cx="6701402" cy="6205377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7898130" y="9706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46"/>
          <p:cNvSpPr txBox="1"/>
          <p:nvPr/>
        </p:nvSpPr>
        <p:spPr>
          <a:xfrm>
            <a:off x="6698717" y="8761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HK" altLang="en-US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5" grpId="0" animBg="1"/>
      <p:bldP spid="9" grpId="0" animBg="1"/>
      <p:bldP spid="37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23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-11946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矩形 39"/>
          <p:cNvSpPr/>
          <p:nvPr/>
        </p:nvSpPr>
        <p:spPr>
          <a:xfrm>
            <a:off x="5414969" y="107619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1310539" y="87610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701825" y="7500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算法介绍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角度识别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40307" y="11190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解码校验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26893" y="9391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135949" y="1275179"/>
            <a:ext cx="1381561" cy="1381561"/>
          </a:xfrm>
          <a:prstGeom prst="ellipse">
            <a:avLst/>
          </a:prstGeom>
          <a:solidFill>
            <a:srgbClr val="0174AB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</a:t>
            </a:r>
            <a:endParaRPr lang="zh-HK" altLang="en-US" sz="24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0100" y="2656740"/>
            <a:ext cx="2274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作用：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、检验</a:t>
            </a:r>
            <a:r>
              <a:rPr lang="zh-CN" altLang="en-US" b="1" dirty="0" smtClean="0">
                <a:solidFill>
                  <a:srgbClr val="FF0000"/>
                </a:solidFill>
              </a:rPr>
              <a:t>解码是否正确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、检验是否</a:t>
            </a:r>
            <a:r>
              <a:rPr lang="zh-CN" altLang="en-US" b="1" dirty="0" smtClean="0">
                <a:solidFill>
                  <a:srgbClr val="FF0000"/>
                </a:solidFill>
              </a:rPr>
              <a:t>倒置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35"/>
          <p:cNvSpPr txBox="1"/>
          <p:nvPr/>
        </p:nvSpPr>
        <p:spPr>
          <a:xfrm>
            <a:off x="2862416" y="857876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K" altLang="en-US" sz="8000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36"/>
          <p:cNvSpPr txBox="1"/>
          <p:nvPr/>
        </p:nvSpPr>
        <p:spPr>
          <a:xfrm>
            <a:off x="1135949" y="4266396"/>
            <a:ext cx="65356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K" altLang="en-US" sz="8000" b="1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38451" y="905847"/>
            <a:ext cx="3369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例如：</a:t>
            </a:r>
            <a:r>
              <a:rPr lang="en-US" altLang="zh-CN" sz="2400" b="1" dirty="0" smtClean="0"/>
              <a:t>827078440652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7 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48057" y="1536065"/>
            <a:ext cx="410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奇数位的码值依次*</a:t>
            </a:r>
            <a:r>
              <a:rPr lang="en-US" altLang="zh-CN" dirty="0"/>
              <a:t>3</a:t>
            </a:r>
            <a:r>
              <a:rPr lang="zh-CN" altLang="en-US" dirty="0"/>
              <a:t>，再求和，设为</a:t>
            </a:r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48057" y="1965959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偶数位的码值进行求和，设为</a:t>
            </a:r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31187" y="255666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dirty="0"/>
              <a:t>S=S1+S2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631187" y="30861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令</a:t>
            </a:r>
            <a:r>
              <a:rPr lang="en-US" altLang="zh-CN" dirty="0"/>
              <a:t>S</a:t>
            </a:r>
            <a:r>
              <a:rPr lang="zh-CN" altLang="en-US" dirty="0"/>
              <a:t>对</a:t>
            </a:r>
            <a:r>
              <a:rPr lang="en-US" altLang="zh-CN" dirty="0"/>
              <a:t>10</a:t>
            </a:r>
            <a:r>
              <a:rPr lang="zh-CN" altLang="en-US" dirty="0"/>
              <a:t>取余数，得到的余数并不是校验码，校验码值为</a:t>
            </a:r>
            <a:r>
              <a:rPr lang="en-US" altLang="zh-CN" dirty="0"/>
              <a:t>10-</a:t>
            </a:r>
            <a:r>
              <a:rPr lang="zh-CN" altLang="en-US" dirty="0"/>
              <a:t>余数</a:t>
            </a:r>
            <a:r>
              <a:rPr lang="zh-CN" altLang="en-US" dirty="0" smtClean="0"/>
              <a:t>。</a:t>
            </a:r>
            <a:r>
              <a:rPr lang="zh-CN" altLang="en-US" dirty="0" smtClean="0">
                <a:solidFill>
                  <a:srgbClr val="FF0000"/>
                </a:solidFill>
              </a:rPr>
              <a:t>（若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>
                <a:solidFill>
                  <a:srgbClr val="FF0000"/>
                </a:solidFill>
              </a:rPr>
              <a:t>恰巧被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>
                <a:solidFill>
                  <a:srgbClr val="FF0000"/>
                </a:solidFill>
              </a:rPr>
              <a:t>整除，则校验位为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886" y="1720731"/>
            <a:ext cx="244475" cy="165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t="3244" r="12780" b="13631"/>
          <a:stretch>
            <a:fillRect/>
          </a:stretch>
        </p:blipFill>
        <p:spPr>
          <a:xfrm>
            <a:off x="3143689" y="545208"/>
            <a:ext cx="6019627" cy="36226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82435" y="4736870"/>
            <a:ext cx="143878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校验失败</a:t>
            </a:r>
            <a:endParaRPr lang="zh-CN" alt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081713" y="4595750"/>
            <a:ext cx="1219394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0-1</a:t>
            </a:r>
            <a:r>
              <a:rPr lang="zh-CN" altLang="en-US" sz="2000" b="1" dirty="0" smtClean="0"/>
              <a:t>序列逆向排序</a:t>
            </a:r>
            <a:endParaRPr lang="zh-CN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829300" y="4690822"/>
            <a:ext cx="104435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查表</a:t>
            </a:r>
            <a:endParaRPr lang="zh-CN" altLang="en-US" sz="2400" b="1" dirty="0"/>
          </a:p>
        </p:txBody>
      </p:sp>
      <p:sp>
        <p:nvSpPr>
          <p:cNvPr id="32" name="右箭头 31"/>
          <p:cNvSpPr/>
          <p:nvPr/>
        </p:nvSpPr>
        <p:spPr>
          <a:xfrm>
            <a:off x="3421215" y="4712671"/>
            <a:ext cx="622495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>
            <a:off x="5308762" y="4712672"/>
            <a:ext cx="52053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917187" y="4712672"/>
            <a:ext cx="580893" cy="40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498080" y="4668407"/>
            <a:ext cx="103808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校验</a:t>
            </a:r>
            <a:endParaRPr lang="zh-CN" altLang="en-US" sz="2400" b="1" dirty="0"/>
          </a:p>
        </p:txBody>
      </p:sp>
      <p:pic>
        <p:nvPicPr>
          <p:cNvPr id="3075" name="Picture 3" descr="C:\Users\Administrator\Desktop\EAN13视频\不用投影\rota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978" y="545208"/>
            <a:ext cx="6026947" cy="362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95" y="72865"/>
            <a:ext cx="63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直接连接符 57"/>
          <p:cNvCxnSpPr/>
          <p:nvPr/>
        </p:nvCxnSpPr>
        <p:spPr>
          <a:xfrm>
            <a:off x="7806081" y="9706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44"/>
          <p:cNvSpPr txBox="1"/>
          <p:nvPr/>
        </p:nvSpPr>
        <p:spPr>
          <a:xfrm>
            <a:off x="6660962" y="10761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31" grpId="0" animBg="1"/>
      <p:bldP spid="32" grpId="0" animBg="1"/>
      <p:bldP spid="33" grpId="0" animBg="1"/>
      <p:bldP spid="35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/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/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结果展示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135948" y="5500688"/>
            <a:ext cx="72879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8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对一段视频中的</a:t>
            </a:r>
            <a:r>
              <a:rPr lang="en-US" altLang="zh-CN" sz="28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EAN-13</a:t>
            </a:r>
            <a:r>
              <a:rPr lang="zh-CN" altLang="en-US" sz="28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码进行解码，将解码结果写在提取的画面中，把画面组成视频展示</a:t>
            </a:r>
            <a:endParaRPr lang="zh-HK" altLang="zh-HK" sz="28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-11946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矩形 39"/>
          <p:cNvSpPr/>
          <p:nvPr/>
        </p:nvSpPr>
        <p:spPr>
          <a:xfrm>
            <a:off x="6734774" y="112134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1310539" y="87610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86612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算法介绍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角度识别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解码思想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734774" y="9706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HK" altLang="en-US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168" y="10021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46"/>
          <p:cNvSpPr txBox="1"/>
          <p:nvPr/>
        </p:nvSpPr>
        <p:spPr>
          <a:xfrm>
            <a:off x="8001168" y="9706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OriginalImage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0" y="1355725"/>
            <a:ext cx="7315200" cy="4144963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/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/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713748" y="2724064"/>
            <a:ext cx="2044873" cy="2044873"/>
          </a:xfrm>
          <a:prstGeom prst="ellipse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3615799" y="1892300"/>
            <a:ext cx="221360" cy="3708400"/>
            <a:chOff x="3615799" y="1892300"/>
            <a:chExt cx="221360" cy="370840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ln w="19050">
              <a:solidFill>
                <a:srgbClr val="0174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4572000" y="2488937"/>
            <a:ext cx="4292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融入投影的知识</a:t>
            </a:r>
            <a:endParaRPr lang="en-US" altLang="zh-CN" sz="16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0~360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°~360°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为倒置情况）</a:t>
            </a:r>
            <a:endParaRPr lang="en-US" altLang="zh-CN" sz="16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zh-HK" altLang="zh-HK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043710" y="2119605"/>
            <a:ext cx="217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角度识别算法</a:t>
            </a:r>
            <a:endParaRPr lang="zh-HK" altLang="en-US" sz="2000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968310" y="126862"/>
            <a:ext cx="1518590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6" name="直接连接符 65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2684103" y="10755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大致算法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角度识别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解码校验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7974151" y="126862"/>
            <a:ext cx="137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算法总结</a:t>
            </a:r>
            <a:endParaRPr lang="zh-HK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0120" y="2994660"/>
            <a:ext cx="1561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创新点</a:t>
            </a:r>
            <a:endParaRPr lang="en-US" altLang="zh-CN" sz="3600" dirty="0" smtClean="0">
              <a:solidFill>
                <a:schemeClr val="bg1"/>
              </a:solidFill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</a:rPr>
              <a:t>总结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8" name="文本框 48"/>
          <p:cNvSpPr txBox="1"/>
          <p:nvPr/>
        </p:nvSpPr>
        <p:spPr>
          <a:xfrm>
            <a:off x="3879317" y="3815102"/>
            <a:ext cx="217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解码算法</a:t>
            </a:r>
            <a:endParaRPr lang="zh-HK" altLang="en-US" sz="2000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1989" y="4215212"/>
            <a:ext cx="4274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对有效行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取平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均得到模块宽度，补偿误差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7923170" y="12686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09900" y="4758425"/>
            <a:ext cx="3124200" cy="461665"/>
            <a:chOff x="2425700" y="4391967"/>
            <a:chExt cx="3124200" cy="461665"/>
          </a:xfrm>
        </p:grpSpPr>
        <p:sp>
          <p:nvSpPr>
            <p:cNvPr id="3" name="矩形 2"/>
            <p:cNvSpPr/>
            <p:nvPr/>
          </p:nvSpPr>
          <p:spPr>
            <a:xfrm>
              <a:off x="2425700" y="4406899"/>
              <a:ext cx="1244600" cy="431800"/>
            </a:xfrm>
            <a:prstGeom prst="rect">
              <a:avLst/>
            </a:prstGeom>
            <a:solidFill>
              <a:srgbClr val="92D14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NAME</a:t>
              </a:r>
              <a:endParaRPr lang="zh-HK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6200" y="4391967"/>
              <a:ext cx="166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赵宇晴</a:t>
              </a:r>
              <a:endParaRPr lang="zh-HK" altLang="en-US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4490" y="2777490"/>
            <a:ext cx="6069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</a:rPr>
              <a:t>请各位老师给予批评与指正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89696" y="1157320"/>
            <a:ext cx="796206" cy="686384"/>
            <a:chOff x="3306159" y="1663997"/>
            <a:chExt cx="796206" cy="686384"/>
          </a:xfrm>
          <a:solidFill>
            <a:srgbClr val="0174AB"/>
          </a:solidFill>
        </p:grpSpPr>
        <p:sp>
          <p:nvSpPr>
            <p:cNvPr id="3" name="六边形 2"/>
            <p:cNvSpPr/>
            <p:nvPr/>
          </p:nvSpPr>
          <p:spPr>
            <a:xfrm>
              <a:off x="3306159" y="1663997"/>
              <a:ext cx="796206" cy="686384"/>
            </a:xfrm>
            <a:prstGeom prst="hexagon">
              <a:avLst/>
            </a:prstGeom>
            <a:grpFill/>
            <a:ln>
              <a:solidFill>
                <a:srgbClr val="0174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" name="文本框 6"/>
            <p:cNvSpPr txBox="1"/>
            <p:nvPr/>
          </p:nvSpPr>
          <p:spPr>
            <a:xfrm>
              <a:off x="3415790" y="1745579"/>
              <a:ext cx="536601" cy="523220"/>
            </a:xfrm>
            <a:prstGeom prst="rect">
              <a:avLst/>
            </a:prstGeom>
            <a:grpFill/>
            <a:ln>
              <a:solidFill>
                <a:srgbClr val="0174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任意多边形 4"/>
          <p:cNvSpPr/>
          <p:nvPr/>
        </p:nvSpPr>
        <p:spPr>
          <a:xfrm>
            <a:off x="2495534" y="1157320"/>
            <a:ext cx="3244131" cy="686384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4"/>
          <p:cNvSpPr txBox="1"/>
          <p:nvPr/>
        </p:nvSpPr>
        <p:spPr>
          <a:xfrm>
            <a:off x="2712500" y="1269057"/>
            <a:ext cx="324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研究背景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66267" y="2105194"/>
            <a:ext cx="796206" cy="686384"/>
            <a:chOff x="3782730" y="2611871"/>
            <a:chExt cx="796206" cy="686384"/>
          </a:xfrm>
          <a:solidFill>
            <a:srgbClr val="0174AB"/>
          </a:solidFill>
        </p:grpSpPr>
        <p:sp>
          <p:nvSpPr>
            <p:cNvPr id="8" name="六边形 7"/>
            <p:cNvSpPr/>
            <p:nvPr/>
          </p:nvSpPr>
          <p:spPr>
            <a:xfrm>
              <a:off x="3782730" y="2611871"/>
              <a:ext cx="796206" cy="68638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3"/>
            <p:cNvSpPr txBox="1"/>
            <p:nvPr/>
          </p:nvSpPr>
          <p:spPr>
            <a:xfrm>
              <a:off x="3952391" y="2693453"/>
              <a:ext cx="476572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>
            <a:off x="2972105" y="2105194"/>
            <a:ext cx="4878512" cy="686384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2972104" y="2186776"/>
            <a:ext cx="487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EAN-13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条码识别算法大致思想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42838" y="3053068"/>
            <a:ext cx="796206" cy="686384"/>
            <a:chOff x="4259301" y="3559745"/>
            <a:chExt cx="796206" cy="686384"/>
          </a:xfrm>
          <a:solidFill>
            <a:srgbClr val="0174AB"/>
          </a:solidFill>
        </p:grpSpPr>
        <p:sp>
          <p:nvSpPr>
            <p:cNvPr id="13" name="六边形 12"/>
            <p:cNvSpPr/>
            <p:nvPr/>
          </p:nvSpPr>
          <p:spPr>
            <a:xfrm>
              <a:off x="4259301" y="3559745"/>
              <a:ext cx="796206" cy="686384"/>
            </a:xfrm>
            <a:prstGeom prst="hexagon">
              <a:avLst/>
            </a:prstGeom>
            <a:grpFill/>
            <a:ln>
              <a:solidFill>
                <a:srgbClr val="0174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30"/>
            <p:cNvSpPr txBox="1"/>
            <p:nvPr/>
          </p:nvSpPr>
          <p:spPr>
            <a:xfrm>
              <a:off x="4476807" y="3641327"/>
              <a:ext cx="423519" cy="523220"/>
            </a:xfrm>
            <a:prstGeom prst="rect">
              <a:avLst/>
            </a:prstGeom>
            <a:grpFill/>
            <a:ln>
              <a:solidFill>
                <a:srgbClr val="0174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任意多边形 14"/>
          <p:cNvSpPr/>
          <p:nvPr/>
        </p:nvSpPr>
        <p:spPr>
          <a:xfrm>
            <a:off x="3448676" y="3053068"/>
            <a:ext cx="5043386" cy="686384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28"/>
          <p:cNvSpPr txBox="1"/>
          <p:nvPr/>
        </p:nvSpPr>
        <p:spPr>
          <a:xfrm>
            <a:off x="3688600" y="3176825"/>
            <a:ext cx="504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角度识别算法思想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019409" y="4000942"/>
            <a:ext cx="796206" cy="686384"/>
            <a:chOff x="4735872" y="4507619"/>
            <a:chExt cx="796206" cy="686384"/>
          </a:xfrm>
          <a:solidFill>
            <a:srgbClr val="0174AB"/>
          </a:solidFill>
        </p:grpSpPr>
        <p:sp>
          <p:nvSpPr>
            <p:cNvPr id="18" name="六边形 17"/>
            <p:cNvSpPr/>
            <p:nvPr/>
          </p:nvSpPr>
          <p:spPr>
            <a:xfrm>
              <a:off x="4735872" y="4507619"/>
              <a:ext cx="796206" cy="68638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37"/>
            <p:cNvSpPr txBox="1"/>
            <p:nvPr/>
          </p:nvSpPr>
          <p:spPr>
            <a:xfrm>
              <a:off x="4900326" y="4589201"/>
              <a:ext cx="504737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4484806" y="4943950"/>
            <a:ext cx="3079287" cy="686384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88600" y="4932921"/>
            <a:ext cx="796206" cy="686384"/>
            <a:chOff x="4735872" y="4507619"/>
            <a:chExt cx="796206" cy="686384"/>
          </a:xfrm>
          <a:solidFill>
            <a:srgbClr val="0174AB"/>
          </a:solidFill>
        </p:grpSpPr>
        <p:sp>
          <p:nvSpPr>
            <p:cNvPr id="22" name="六边形 21"/>
            <p:cNvSpPr/>
            <p:nvPr/>
          </p:nvSpPr>
          <p:spPr>
            <a:xfrm>
              <a:off x="4735872" y="4507619"/>
              <a:ext cx="796206" cy="68638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47"/>
            <p:cNvSpPr txBox="1"/>
            <p:nvPr/>
          </p:nvSpPr>
          <p:spPr>
            <a:xfrm>
              <a:off x="4944902" y="4631529"/>
              <a:ext cx="44577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48"/>
          <p:cNvSpPr txBox="1"/>
          <p:nvPr/>
        </p:nvSpPr>
        <p:spPr>
          <a:xfrm>
            <a:off x="3897630" y="5043512"/>
            <a:ext cx="307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算法总结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3844036" y="4000942"/>
            <a:ext cx="5030838" cy="686384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35"/>
          <p:cNvSpPr txBox="1"/>
          <p:nvPr/>
        </p:nvSpPr>
        <p:spPr>
          <a:xfrm>
            <a:off x="4120515" y="4081331"/>
            <a:ext cx="503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解码校验算法思想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15" y="5253122"/>
            <a:ext cx="2530475" cy="164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文本框 34"/>
          <p:cNvSpPr txBox="1"/>
          <p:nvPr/>
        </p:nvSpPr>
        <p:spPr>
          <a:xfrm>
            <a:off x="165563" y="387613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977278" y="2791578"/>
            <a:ext cx="930639" cy="959918"/>
            <a:chOff x="1709739" y="2636838"/>
            <a:chExt cx="1590160" cy="1584325"/>
          </a:xfrm>
          <a:effectLst/>
        </p:grpSpPr>
        <p:sp>
          <p:nvSpPr>
            <p:cNvPr id="30" name="Freeform 6"/>
            <p:cNvSpPr/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3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32" name="Freeform 8"/>
            <p:cNvSpPr/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33" name="Freeform 9"/>
            <p:cNvSpPr/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34" name="Freeform 10"/>
            <p:cNvSpPr/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36" name="Freeform 12"/>
            <p:cNvSpPr/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37" name="Freeform 13"/>
            <p:cNvSpPr/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38" name="Freeform 14"/>
            <p:cNvSpPr/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/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/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研究背景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矩形 37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大致算法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角度识别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</a:t>
            </a: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848600" y="9953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4273423" y="1667350"/>
            <a:ext cx="4611063" cy="4150814"/>
            <a:chOff x="4570757" y="1394408"/>
            <a:chExt cx="3833885" cy="2807781"/>
          </a:xfrm>
        </p:grpSpPr>
        <p:grpSp>
          <p:nvGrpSpPr>
            <p:cNvPr id="51" name="组合 50"/>
            <p:cNvGrpSpPr/>
            <p:nvPr/>
          </p:nvGrpSpPr>
          <p:grpSpPr>
            <a:xfrm>
              <a:off x="4570757" y="1394408"/>
              <a:ext cx="3793064" cy="1406682"/>
              <a:chOff x="4570757" y="1394408"/>
              <a:chExt cx="3793064" cy="1406682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4611580" y="1394408"/>
                <a:ext cx="2258030" cy="508046"/>
              </a:xfrm>
              <a:prstGeom prst="rect">
                <a:avLst/>
              </a:prstGeom>
              <a:solidFill>
                <a:srgbClr val="0174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spc="3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条形码技术</a:t>
                </a:r>
                <a:endParaRPr lang="zh-HK" altLang="en-US" b="1" spc="3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4570757" y="1989138"/>
                <a:ext cx="3793064" cy="811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zh-CN" altLang="en-US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条形码在我们的世界中随处可见，在商品买卖、货物运输、邮政管理等多个领域</a:t>
                </a:r>
                <a:r>
                  <a:rPr lang="zh-CN" altLang="en-US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被广为应用</a:t>
                </a:r>
                <a:r>
                  <a:rPr lang="zh-CN" altLang="en-US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。条形码就像货物的身份证，标志出了一系列的产品</a:t>
                </a:r>
                <a:r>
                  <a:rPr lang="zh-CN" altLang="en-US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</a:t>
                </a:r>
                <a:r>
                  <a:rPr lang="zh-CN" altLang="en-US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HK" altLang="zh-HK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4611578" y="2791648"/>
              <a:ext cx="3793064" cy="1410541"/>
              <a:chOff x="4611578" y="-80860"/>
              <a:chExt cx="3793064" cy="1410541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4611580" y="-80860"/>
                <a:ext cx="2258030" cy="508046"/>
              </a:xfrm>
              <a:prstGeom prst="rect">
                <a:avLst/>
              </a:prstGeom>
              <a:solidFill>
                <a:srgbClr val="0174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spc="3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图像处理技术</a:t>
                </a:r>
                <a:endParaRPr lang="zh-HK" altLang="en-US" b="1" spc="3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611578" y="517729"/>
                <a:ext cx="3793064" cy="811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zh-CN" altLang="en-US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人工智能是目前的</a:t>
                </a:r>
                <a:r>
                  <a:rPr lang="zh-CN" altLang="en-US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发展趋势</a:t>
                </a:r>
                <a:r>
                  <a:rPr lang="zh-CN" altLang="en-US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。图像处理是人工智能技术的重要组成部分。</a:t>
                </a:r>
                <a:endParaRPr lang="en-US" altLang="zh-CN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/>
                <a:r>
                  <a:rPr lang="zh-CN" altLang="en-US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代替传统的专业识别设备，</a:t>
                </a:r>
                <a:r>
                  <a:rPr lang="zh-CN" altLang="en-US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降低成本，适用于普通用户，降低误差</a:t>
                </a:r>
                <a:endParaRPr lang="en-US" altLang="zh-CN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10" y="2418407"/>
            <a:ext cx="3359150" cy="196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940"/>
            <a:ext cx="1702445" cy="1365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937" y="5492941"/>
            <a:ext cx="2001732" cy="136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02444" y="5818164"/>
            <a:ext cx="1097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V.S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853147" y="10583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42"/>
          <p:cNvSpPr txBox="1"/>
          <p:nvPr/>
        </p:nvSpPr>
        <p:spPr>
          <a:xfrm>
            <a:off x="6698717" y="8742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89267" y="5934551"/>
            <a:ext cx="1207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EAN-13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OpenCV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/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/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算法介绍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05910" y="2093445"/>
            <a:ext cx="2246643" cy="1220127"/>
            <a:chOff x="435496" y="1542118"/>
            <a:chExt cx="2246643" cy="1220127"/>
          </a:xfrm>
        </p:grpSpPr>
        <p:sp>
          <p:nvSpPr>
            <p:cNvPr id="48" name="矩形 47"/>
            <p:cNvSpPr/>
            <p:nvPr/>
          </p:nvSpPr>
          <p:spPr>
            <a:xfrm>
              <a:off x="435496" y="1931248"/>
              <a:ext cx="22466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提取画面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转化为灰度图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二值化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35496" y="154211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、图像预处理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0271" y="1898406"/>
              <a:ext cx="1355204" cy="45887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87300" y="2093445"/>
            <a:ext cx="2377466" cy="1008549"/>
            <a:chOff x="435496" y="4513918"/>
            <a:chExt cx="2377466" cy="1008549"/>
          </a:xfrm>
        </p:grpSpPr>
        <p:sp>
          <p:nvSpPr>
            <p:cNvPr id="50" name="矩形 49"/>
            <p:cNvSpPr/>
            <p:nvPr/>
          </p:nvSpPr>
          <p:spPr>
            <a:xfrm>
              <a:off x="566319" y="4937692"/>
              <a:ext cx="22466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两次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剪裁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r>
                <a: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剪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掉无用信息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35496" y="451391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、识别条码区域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66320" y="4870206"/>
              <a:ext cx="1685390" cy="45719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05910" y="4189248"/>
            <a:ext cx="2525893" cy="1558681"/>
            <a:chOff x="435496" y="1542118"/>
            <a:chExt cx="2246643" cy="1558681"/>
          </a:xfrm>
        </p:grpSpPr>
        <p:sp>
          <p:nvSpPr>
            <p:cNvPr id="60" name="矩形 59"/>
            <p:cNvSpPr/>
            <p:nvPr/>
          </p:nvSpPr>
          <p:spPr>
            <a:xfrm>
              <a:off x="435496" y="1931248"/>
              <a:ext cx="224664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条码一般都是倾斜的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0~180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度倾斜，误差为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度</a:t>
              </a:r>
              <a:endPara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endParaRPr lang="en-US" altLang="zh-CN" sz="11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/>
              <a:endParaRPr lang="zh-HK" altLang="zh-HK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35496" y="154211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、角度识别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40271" y="1898406"/>
              <a:ext cx="1355204" cy="45887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287300" y="4248599"/>
            <a:ext cx="2246643" cy="650740"/>
            <a:chOff x="435496" y="4513918"/>
            <a:chExt cx="2246643" cy="650740"/>
          </a:xfrm>
        </p:grpSpPr>
        <p:sp>
          <p:nvSpPr>
            <p:cNvPr id="64" name="矩形 63"/>
            <p:cNvSpPr/>
            <p:nvPr/>
          </p:nvSpPr>
          <p:spPr>
            <a:xfrm>
              <a:off x="435496" y="4903048"/>
              <a:ext cx="22466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endParaRPr lang="zh-HK" altLang="zh-HK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35496" y="451391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、解码</a:t>
              </a:r>
              <a:endParaRPr lang="zh-HK" altLang="en-US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40271" y="4870206"/>
              <a:ext cx="1355204" cy="45887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68" name="矩形 67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6821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大致算法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角度识别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解码校验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7811300" y="9706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832" y="2402029"/>
            <a:ext cx="2182813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756" y="298778"/>
            <a:ext cx="3646487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直接连接符 52"/>
          <p:cNvCxnSpPr/>
          <p:nvPr/>
        </p:nvCxnSpPr>
        <p:spPr>
          <a:xfrm>
            <a:off x="7811300" y="10336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79"/>
          <p:cNvSpPr txBox="1"/>
          <p:nvPr/>
        </p:nvSpPr>
        <p:spPr>
          <a:xfrm>
            <a:off x="6650641" y="11411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/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Freeform 7"/>
                <p:cNvSpPr/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角度识别</a:t>
                </a:r>
                <a:endParaRPr lang="zh-HK" altLang="en-US" sz="72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1135949" y="1175168"/>
            <a:ext cx="1471247" cy="1602322"/>
          </a:xfrm>
          <a:prstGeom prst="ellipse">
            <a:avLst/>
          </a:prstGeom>
          <a:solidFill>
            <a:srgbClr val="0174A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角度识别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-11946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矩形 39"/>
          <p:cNvSpPr/>
          <p:nvPr/>
        </p:nvSpPr>
        <p:spPr>
          <a:xfrm>
            <a:off x="4000800" y="133770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1310539" y="87610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705400" y="8149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算法介绍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043710" y="8761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角度识别</a:t>
            </a:r>
            <a:endParaRPr lang="zh-HK" altLang="en-US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</a:t>
            </a: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53154" y="8761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算法总结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638" y="992288"/>
            <a:ext cx="3953736" cy="291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71" y="4384769"/>
            <a:ext cx="986891" cy="98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573" y="4430665"/>
            <a:ext cx="895098" cy="89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160" y="4254818"/>
            <a:ext cx="2451100" cy="142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230" y="2777490"/>
            <a:ext cx="2402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步骤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、对任意角度的图像旋转</a:t>
            </a:r>
            <a:r>
              <a:rPr lang="en-US" altLang="zh-CN" dirty="0" smtClean="0"/>
              <a:t>0-180°</a:t>
            </a:r>
            <a:r>
              <a:rPr lang="zh-CN" altLang="en-US" dirty="0" smtClean="0"/>
              <a:t>做</a:t>
            </a:r>
            <a:r>
              <a:rPr lang="en-US" altLang="zh-CN" dirty="0" smtClean="0"/>
              <a:t>180</a:t>
            </a:r>
            <a:r>
              <a:rPr lang="zh-CN" altLang="en-US" dirty="0" smtClean="0"/>
              <a:t>次垂直投影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、每转一度，求一次投影黑条的平均高度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、平均值最高时候对应的旋转的度数即为倾斜角度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55030" y="5532120"/>
            <a:ext cx="80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0°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199778" y="5582661"/>
            <a:ext cx="80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90</a:t>
            </a:r>
            <a:r>
              <a:rPr lang="en-US" altLang="zh-CN" dirty="0">
                <a:solidFill>
                  <a:srgbClr val="C00000"/>
                </a:solidFill>
              </a:rPr>
              <a:t>°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57550" y="5848677"/>
            <a:ext cx="1874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倾斜角度为</a:t>
            </a:r>
            <a:r>
              <a:rPr lang="en-US" altLang="zh-CN" dirty="0">
                <a:solidFill>
                  <a:srgbClr val="C00000"/>
                </a:solidFill>
              </a:rPr>
              <a:t>0°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Picture 2" descr="E:\opencv vs\rotateinfluenceproj test\rotateinfluenceproj test\30Pr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654" y="438476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075126" y="5561822"/>
            <a:ext cx="80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en-US" altLang="zh-CN" dirty="0" smtClean="0">
                <a:solidFill>
                  <a:srgbClr val="C00000"/>
                </a:solidFill>
              </a:rPr>
              <a:t>0</a:t>
            </a:r>
            <a:r>
              <a:rPr lang="en-US" altLang="zh-CN" dirty="0">
                <a:solidFill>
                  <a:srgbClr val="C00000"/>
                </a:solidFill>
              </a:rPr>
              <a:t>°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7883019" y="12746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46"/>
          <p:cNvSpPr txBox="1"/>
          <p:nvPr/>
        </p:nvSpPr>
        <p:spPr>
          <a:xfrm>
            <a:off x="6698717" y="95392"/>
            <a:ext cx="204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/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Freeform 7"/>
                <p:cNvSpPr/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解码算法</a:t>
                </a:r>
                <a:endParaRPr lang="zh-HK" altLang="en-US" sz="72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1633</Words>
  <Application>WPS 演示</Application>
  <PresentationFormat>全屏显示(4:3)</PresentationFormat>
  <Paragraphs>268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PMingLiU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lenovo</cp:lastModifiedBy>
  <cp:revision>167</cp:revision>
  <dcterms:created xsi:type="dcterms:W3CDTF">2015-02-19T23:46:00Z</dcterms:created>
  <dcterms:modified xsi:type="dcterms:W3CDTF">2017-08-22T17:24:18Z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2052-10.1.0.6689</vt:lpwstr>
  </property>
</Properties>
</file>